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65" r:id="rId7"/>
    <p:sldId id="259" r:id="rId8"/>
    <p:sldId id="263" r:id="rId9"/>
    <p:sldId id="264" r:id="rId10"/>
    <p:sldId id="267" r:id="rId11"/>
    <p:sldId id="268" r:id="rId12"/>
    <p:sldId id="258" r:id="rId13"/>
    <p:sldId id="260" r:id="rId14"/>
    <p:sldId id="261" r:id="rId1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8" roundtripDataSignature="AMtx7mgHqqhGZ9VjCk69mv4w7wuIJmgd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1B511D-2CFD-4D04-872C-94629474D116}" v="2" dt="2020-09-10T14:15:39.824"/>
    <p1510:client id="{809EA1F6-AB1B-47DC-AB05-B07B44F59F87}" v="44" dt="2020-09-10T14:27:41.773"/>
    <p1510:client id="{9C5C6F94-50F3-4207-362E-EF57146FEFFE}" v="4" dt="2020-09-10T14:41:31.856"/>
    <p1510:client id="{A03A7F13-CB1B-46E1-33E3-9852E9052A0C}" v="35" dt="2020-09-10T14:24:06.948"/>
    <p1510:client id="{BAF7387A-D019-4BA0-46CF-41E60B61B1B2}" v="7" dt="2020-09-10T14:38:21.5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296" y="66"/>
      </p:cViewPr>
      <p:guideLst>
        <p:guide pos="288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customschemas.google.com/relationships/presentationmetadata" Target="meta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7E7E51-68E2-42FB-8B16-2B4EAD74C01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1AFD77-EA41-461B-BCB8-7D6FBE6B25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F2061-F268-4BAF-891F-0D3F439DDED0}" type="datetimeFigureOut">
              <a:rPr lang="en-US" smtClean="0"/>
              <a:t>9/11/2020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9CDF6E-7AE5-4360-A91E-5211F90D2B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F68892-8E8E-4817-AF29-DD1692383C1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4CB249-16D2-45B7-A4B6-262A37B61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3545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7" name="Google Shape;31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" name="Google Shape;31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6226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5118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9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10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1" name="Google Shape;37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8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" name="Google Shape;27;p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6960691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#</a:t>
            </a:r>
            <a:endParaRPr>
              <a:solidFill>
                <a:srgbClr val="A5A5A5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0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 und Inhalt">
  <p:cSld name="1_Titel und Inhal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>
            <a:spLocks noGrp="1"/>
          </p:cNvSpPr>
          <p:nvPr>
            <p:ph type="title"/>
          </p:nvPr>
        </p:nvSpPr>
        <p:spPr>
          <a:xfrm>
            <a:off x="487752" y="356573"/>
            <a:ext cx="8027599" cy="603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body" idx="1"/>
          </p:nvPr>
        </p:nvSpPr>
        <p:spPr>
          <a:xfrm>
            <a:off x="487752" y="1220694"/>
            <a:ext cx="8027599" cy="4956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1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#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937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628650" y="1431985"/>
            <a:ext cx="7886700" cy="4744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2744285" y="6356351"/>
            <a:ext cx="143952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grpSp>
        <p:nvGrpSpPr>
          <p:cNvPr id="20" name="Google Shape;20;p7"/>
          <p:cNvGrpSpPr/>
          <p:nvPr/>
        </p:nvGrpSpPr>
        <p:grpSpPr>
          <a:xfrm>
            <a:off x="0" y="6301488"/>
            <a:ext cx="9144000" cy="54863"/>
            <a:chOff x="0" y="730121"/>
            <a:chExt cx="6858000" cy="54864"/>
          </a:xfrm>
        </p:grpSpPr>
        <p:sp>
          <p:nvSpPr>
            <p:cNvPr id="21" name="Google Shape;21;p7"/>
            <p:cNvSpPr/>
            <p:nvPr/>
          </p:nvSpPr>
          <p:spPr>
            <a:xfrm rot="10800000" flipH="1">
              <a:off x="0" y="730121"/>
              <a:ext cx="6492240" cy="54864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1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7"/>
            <p:cNvSpPr/>
            <p:nvPr/>
          </p:nvSpPr>
          <p:spPr>
            <a:xfrm rot="10800000" flipH="1">
              <a:off x="4447309" y="730121"/>
              <a:ext cx="2410691" cy="54864"/>
            </a:xfrm>
            <a:prstGeom prst="rect">
              <a:avLst/>
            </a:prstGeom>
            <a:solidFill>
              <a:srgbClr val="DCB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13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196849" y="6435726"/>
            <a:ext cx="3650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u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u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u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u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u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u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u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u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u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1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525A7861-5F30-44A0-8AB3-B432AE856A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t="21738" b="19151"/>
          <a:stretch/>
        </p:blipFill>
        <p:spPr>
          <a:xfrm>
            <a:off x="5541556" y="6420450"/>
            <a:ext cx="569108" cy="3355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DE80F9-B9DE-4A8A-99A6-9A6C1505922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010693" y="6366759"/>
            <a:ext cx="2005152" cy="468596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B2AC5F94-2E10-423F-A5E1-A981E68D04A3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6457952" y="6356351"/>
            <a:ext cx="501649" cy="501649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50800" marR="0" lvl="0" indent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buNone/>
        <a:defRPr sz="20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1"/>
          <p:cNvPicPr preferRelativeResize="0"/>
          <p:nvPr/>
        </p:nvPicPr>
        <p:blipFill rotWithShape="1">
          <a:blip r:embed="rId3">
            <a:alphaModFix/>
          </a:blip>
          <a:srcRect l="10971" r="10972"/>
          <a:stretch/>
        </p:blipFill>
        <p:spPr>
          <a:xfrm>
            <a:off x="1" y="1"/>
            <a:ext cx="9143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"/>
          <p:cNvSpPr txBox="1"/>
          <p:nvPr/>
        </p:nvSpPr>
        <p:spPr>
          <a:xfrm>
            <a:off x="1" y="0"/>
            <a:ext cx="9143999" cy="6858000"/>
          </a:xfrm>
          <a:prstGeom prst="rect">
            <a:avLst/>
          </a:prstGeom>
          <a:gradFill>
            <a:gsLst>
              <a:gs pos="0">
                <a:srgbClr val="F6F9FC">
                  <a:alpha val="24705"/>
                </a:srgbClr>
              </a:gs>
              <a:gs pos="100000">
                <a:srgbClr val="44546A"/>
              </a:gs>
            </a:gsLst>
            <a:lin ang="10800000" scaled="0"/>
          </a:gradFill>
          <a:ln>
            <a:noFill/>
          </a:ln>
        </p:spPr>
        <p:txBody>
          <a:bodyPr spcFirstLastPara="1" wrap="square" lIns="182875" tIns="3383275" rIns="18287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1"/>
          <p:cNvSpPr txBox="1"/>
          <p:nvPr/>
        </p:nvSpPr>
        <p:spPr>
          <a:xfrm>
            <a:off x="7404409" y="0"/>
            <a:ext cx="869700" cy="6858000"/>
          </a:xfrm>
          <a:prstGeom prst="rect">
            <a:avLst/>
          </a:prstGeom>
          <a:solidFill>
            <a:srgbClr val="A5A5A5">
              <a:alpha val="49803"/>
            </a:srgbClr>
          </a:solidFill>
          <a:ln>
            <a:noFill/>
          </a:ln>
        </p:spPr>
        <p:txBody>
          <a:bodyPr spcFirstLastPara="1" wrap="square" lIns="182875" tIns="3383275" rIns="18287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1"/>
          <p:cNvSpPr txBox="1"/>
          <p:nvPr/>
        </p:nvSpPr>
        <p:spPr>
          <a:xfrm>
            <a:off x="8274204" y="0"/>
            <a:ext cx="869795" cy="6858000"/>
          </a:xfrm>
          <a:prstGeom prst="rect">
            <a:avLst/>
          </a:prstGeom>
          <a:solidFill>
            <a:srgbClr val="44546A">
              <a:alpha val="63921"/>
            </a:srgbClr>
          </a:solidFill>
          <a:ln>
            <a:noFill/>
          </a:ln>
        </p:spPr>
        <p:txBody>
          <a:bodyPr spcFirstLastPara="1" wrap="square" lIns="182875" tIns="3383275" rIns="18287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4" name="Google Shape;324;p1"/>
          <p:cNvGrpSpPr/>
          <p:nvPr/>
        </p:nvGrpSpPr>
        <p:grpSpPr>
          <a:xfrm>
            <a:off x="5664819" y="0"/>
            <a:ext cx="1739590" cy="6858000"/>
            <a:chOff x="6825703" y="0"/>
            <a:chExt cx="2318296" cy="6858000"/>
          </a:xfrm>
        </p:grpSpPr>
        <p:sp>
          <p:nvSpPr>
            <p:cNvPr id="325" name="Google Shape;325;p1"/>
            <p:cNvSpPr txBox="1"/>
            <p:nvPr/>
          </p:nvSpPr>
          <p:spPr>
            <a:xfrm>
              <a:off x="6825703" y="0"/>
              <a:ext cx="1159148" cy="6858000"/>
            </a:xfrm>
            <a:prstGeom prst="rect">
              <a:avLst/>
            </a:prstGeom>
            <a:solidFill>
              <a:srgbClr val="A5A5A5">
                <a:alpha val="49803"/>
              </a:srgbClr>
            </a:solidFill>
            <a:ln>
              <a:noFill/>
            </a:ln>
          </p:spPr>
          <p:txBody>
            <a:bodyPr spcFirstLastPara="1" wrap="square" lIns="182875" tIns="3383275" rIns="18287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"/>
            <p:cNvSpPr txBox="1"/>
            <p:nvPr/>
          </p:nvSpPr>
          <p:spPr>
            <a:xfrm>
              <a:off x="7984851" y="0"/>
              <a:ext cx="1159148" cy="6858000"/>
            </a:xfrm>
            <a:prstGeom prst="rect">
              <a:avLst/>
            </a:prstGeom>
            <a:solidFill>
              <a:srgbClr val="44546A">
                <a:alpha val="63921"/>
              </a:srgbClr>
            </a:solidFill>
            <a:ln>
              <a:noFill/>
            </a:ln>
          </p:spPr>
          <p:txBody>
            <a:bodyPr spcFirstLastPara="1" wrap="square" lIns="182875" tIns="3383275" rIns="182875" bIns="91425" anchor="b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7" name="Google Shape;327;p1"/>
          <p:cNvSpPr txBox="1">
            <a:spLocks noGrp="1"/>
          </p:cNvSpPr>
          <p:nvPr>
            <p:ph type="ctrTitle"/>
          </p:nvPr>
        </p:nvSpPr>
        <p:spPr>
          <a:xfrm>
            <a:off x="450" y="391350"/>
            <a:ext cx="8963400" cy="392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576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</a:pPr>
            <a:r>
              <a:rPr lang="de-DE" sz="6100" dirty="0">
                <a:latin typeface="Arial"/>
                <a:ea typeface="Arial"/>
                <a:cs typeface="Arial"/>
                <a:sym typeface="Arial"/>
              </a:rPr>
              <a:t>Data Science HACKATHON</a:t>
            </a:r>
            <a:r>
              <a:rPr lang="de-DE" sz="7200" b="1" dirty="0">
                <a:latin typeface="Arial"/>
                <a:ea typeface="Arial"/>
                <a:cs typeface="Arial"/>
                <a:sym typeface="Arial"/>
              </a:rPr>
              <a:t> </a:t>
            </a:r>
            <a:endParaRPr sz="57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1"/>
          <p:cNvSpPr txBox="1"/>
          <p:nvPr/>
        </p:nvSpPr>
        <p:spPr>
          <a:xfrm>
            <a:off x="0" y="4332156"/>
            <a:ext cx="8963400" cy="59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57600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de-DE" sz="3000" b="1" dirty="0">
                <a:solidFill>
                  <a:schemeClr val="accent2">
                    <a:lumMod val="75000"/>
                  </a:schemeClr>
                </a:solidFill>
              </a:rPr>
              <a:t> AUTOMATIC PLANT DISEASE DETECTION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329" name="Google Shape;329;p1"/>
          <p:cNvSpPr txBox="1"/>
          <p:nvPr/>
        </p:nvSpPr>
        <p:spPr>
          <a:xfrm>
            <a:off x="0" y="5031849"/>
            <a:ext cx="8963400" cy="875123"/>
          </a:xfrm>
          <a:prstGeom prst="rect">
            <a:avLst/>
          </a:prstGeom>
          <a:solidFill>
            <a:srgbClr val="004F7D"/>
          </a:solidFill>
          <a:ln>
            <a:noFill/>
          </a:ln>
        </p:spPr>
        <p:txBody>
          <a:bodyPr spcFirstLastPara="1" wrap="square" lIns="360000" tIns="45700" rIns="252000" bIns="45700" anchor="ctr" anchorCtr="0">
            <a:noAutofit/>
          </a:bodyPr>
          <a:lstStyle/>
          <a:p>
            <a: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</a:pPr>
            <a:r>
              <a:rPr lang="de-DE" sz="1800" b="1" dirty="0">
                <a:solidFill>
                  <a:schemeClr val="lt1"/>
                </a:solidFill>
              </a:rPr>
              <a:t>TEAM – [SAVE THE CROPS]</a:t>
            </a:r>
          </a:p>
          <a:p>
            <a: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</a:pPr>
            <a:endParaRPr lang="de-DE" sz="1600" b="1" dirty="0">
              <a:solidFill>
                <a:schemeClr val="lt1"/>
              </a:solidFill>
            </a:endParaRPr>
          </a:p>
          <a:p>
            <a: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</a:pPr>
            <a:r>
              <a:rPr lang="de-DE" sz="16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[MILLICENT AGYIR	BERNICE PERPETUA QUARSHIE	WILLIAMS BAAH] </a:t>
            </a:r>
            <a:endParaRPr sz="1600" dirty="0"/>
          </a:p>
        </p:txBody>
      </p:sp>
      <p:pic>
        <p:nvPicPr>
          <p:cNvPr id="330" name="Google Shape;330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833038"/>
            <a:ext cx="9144000" cy="102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884608-F9E8-4629-A8BB-3BAF4AA3E2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0223" y="6067890"/>
            <a:ext cx="2771399" cy="647664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BB41D6D-C5AA-4C35-A234-150FD4C4C2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041" y="5912998"/>
            <a:ext cx="869700" cy="867435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1D87C78-B1AE-4C18-8F0D-132528457F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39591" y="5948769"/>
            <a:ext cx="867435" cy="8674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#</a:t>
            </a:r>
            <a:endParaRPr/>
          </a:p>
        </p:txBody>
      </p:sp>
      <p:sp>
        <p:nvSpPr>
          <p:cNvPr id="367" name="Google Shape;367;p5"/>
          <p:cNvSpPr/>
          <p:nvPr/>
        </p:nvSpPr>
        <p:spPr>
          <a:xfrm>
            <a:off x="439882" y="269112"/>
            <a:ext cx="8138956" cy="49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b="1" dirty="0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Deep Dive on Solution / Prototype</a:t>
            </a:r>
            <a:endParaRPr sz="2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1st part">
            <a:hlinkClick r:id="" action="ppaction://media"/>
            <a:extLst>
              <a:ext uri="{FF2B5EF4-FFF2-40B4-BE49-F238E27FC236}">
                <a16:creationId xmlns:a16="http://schemas.microsoft.com/office/drawing/2014/main" id="{528957F7-7F0A-4C84-AA4F-EF8F7D9146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#</a:t>
            </a:r>
            <a:endParaRPr/>
          </a:p>
        </p:txBody>
      </p:sp>
      <p:sp>
        <p:nvSpPr>
          <p:cNvPr id="375" name="Google Shape;375;p6"/>
          <p:cNvSpPr/>
          <p:nvPr/>
        </p:nvSpPr>
        <p:spPr>
          <a:xfrm>
            <a:off x="379372" y="850870"/>
            <a:ext cx="8138956" cy="4446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b="1" dirty="0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Summary and Call for Action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sz="2400" b="1" dirty="0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2800" b="1" dirty="0">
                <a:solidFill>
                  <a:srgbClr val="44546A"/>
                </a:solidFill>
              </a:rPr>
              <a:t>The proposed system demonstrates the viability of automatically classifying plant diseases and proferring mitigation procedures based on machine learning.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sz="2400" b="1" dirty="0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2800" b="1" dirty="0">
                <a:solidFill>
                  <a:srgbClr val="44546A"/>
                </a:solidFill>
              </a:rPr>
              <a:t>We believe adoption of this technology will help curtail the worrisome rise in crop diseases</a:t>
            </a:r>
            <a:endParaRPr lang="de-DE" sz="2800" b="1" dirty="0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sz="2400" b="1" dirty="0">
              <a:solidFill>
                <a:srgbClr val="44546A"/>
              </a:solidFill>
              <a:ea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sz="2400" b="1" dirty="0">
              <a:solidFill>
                <a:srgbClr val="44546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"/>
          <p:cNvSpPr/>
          <p:nvPr/>
        </p:nvSpPr>
        <p:spPr>
          <a:xfrm>
            <a:off x="594702" y="1091725"/>
            <a:ext cx="8138956" cy="49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lt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"/>
          <p:cNvSpPr txBox="1"/>
          <p:nvPr/>
        </p:nvSpPr>
        <p:spPr>
          <a:xfrm>
            <a:off x="203676" y="1516935"/>
            <a:ext cx="8098971" cy="126180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4000" tIns="45700" rIns="252000" bIns="4570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chemeClr val="lt1"/>
                </a:solidFill>
                <a:latin typeface="+mj-lt"/>
              </a:rPr>
              <a:t>Plant disease reduces the production and quality of food.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endParaRPr sz="2400" b="1" dirty="0">
              <a:solidFill>
                <a:schemeClr val="lt1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"/>
          <p:cNvSpPr txBox="1"/>
          <p:nvPr/>
        </p:nvSpPr>
        <p:spPr>
          <a:xfrm>
            <a:off x="183684" y="2991260"/>
            <a:ext cx="8098971" cy="156964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4000" tIns="45700" rIns="252000" bIns="4570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chemeClr val="lt1"/>
                </a:solidFill>
                <a:latin typeface="+mj-lt"/>
              </a:rPr>
              <a:t>Plant diseases can also devastate the natural ecosystem and thus contribute to enviromental problems.</a:t>
            </a:r>
            <a:endParaRPr sz="2400" b="1" dirty="0" err="1">
              <a:solidFill>
                <a:schemeClr val="lt1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2"/>
          <p:cNvSpPr txBox="1"/>
          <p:nvPr/>
        </p:nvSpPr>
        <p:spPr>
          <a:xfrm>
            <a:off x="183684" y="4773430"/>
            <a:ext cx="8098971" cy="127620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4000" tIns="45700" rIns="252000" bIns="4570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chemeClr val="lt1"/>
                </a:solidFill>
                <a:latin typeface="+mj-lt"/>
              </a:rPr>
              <a:t>Accurate identification and detection of various plant diseases is still a challenge.</a:t>
            </a:r>
            <a:endParaRPr sz="2400" b="1" dirty="0">
              <a:solidFill>
                <a:schemeClr val="lt1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5" name="Google Shape;351;p3">
            <a:extLst>
              <a:ext uri="{FF2B5EF4-FFF2-40B4-BE49-F238E27FC236}">
                <a16:creationId xmlns:a16="http://schemas.microsoft.com/office/drawing/2014/main" id="{41BE4F72-B2A3-4147-8E1D-F4B497279DBE}"/>
              </a:ext>
            </a:extLst>
          </p:cNvPr>
          <p:cNvSpPr/>
          <p:nvPr/>
        </p:nvSpPr>
        <p:spPr>
          <a:xfrm>
            <a:off x="183684" y="808363"/>
            <a:ext cx="8138956" cy="49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b="1" dirty="0">
                <a:solidFill>
                  <a:srgbClr val="44546A"/>
                </a:solidFill>
                <a:latin typeface="+mj-lt"/>
                <a:ea typeface="Arial"/>
                <a:cs typeface="Arial"/>
                <a:sym typeface="Arial"/>
              </a:rPr>
              <a:t>[Problem Statement]</a:t>
            </a:r>
            <a:endParaRPr sz="2800" dirty="0">
              <a:solidFill>
                <a:schemeClr val="lt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F6B1-342E-4C8D-8107-321499D43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896" y="108189"/>
            <a:ext cx="7886700" cy="904827"/>
          </a:xfrm>
        </p:spPr>
        <p:txBody>
          <a:bodyPr/>
          <a:lstStyle/>
          <a:p>
            <a:r>
              <a:rPr lang="de-DE" sz="3600" b="1" dirty="0">
                <a:solidFill>
                  <a:srgbClr val="44546A"/>
                </a:solidFill>
                <a:latin typeface="Arial"/>
                <a:cs typeface="Arial"/>
              </a:rPr>
              <a:t>Data Findings</a:t>
            </a:r>
            <a:endParaRPr lang="de-DE" sz="3600" dirty="0"/>
          </a:p>
          <a:p>
            <a:endParaRPr lang="de-DE" b="1" dirty="0">
              <a:solidFill>
                <a:srgbClr val="44546A"/>
              </a:solidFill>
              <a:latin typeface="Arial"/>
              <a:cs typeface="Arial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63E156-7D3C-431B-9652-55E0946D33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#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C27A24-7CDC-4665-88AB-A762E5F64D07}"/>
              </a:ext>
            </a:extLst>
          </p:cNvPr>
          <p:cNvSpPr txBox="1"/>
          <p:nvPr/>
        </p:nvSpPr>
        <p:spPr>
          <a:xfrm>
            <a:off x="379372" y="800493"/>
            <a:ext cx="8202732" cy="29238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2"/>
                </a:solidFill>
              </a:rPr>
              <a:t>Data was obtained using Web Scrapping.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800" b="1" dirty="0">
              <a:solidFill>
                <a:schemeClr val="bg2"/>
              </a:solidFill>
            </a:endParaRP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2"/>
                </a:solidFill>
              </a:rPr>
              <a:t>Data are jpeg  images of infected parts of plants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5DBA99-9C8C-4109-8A95-FC9AA6397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348" y="3696789"/>
            <a:ext cx="1905544" cy="19055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DF2445-CEB4-456B-96A4-7B667EC49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0868" y="3685533"/>
            <a:ext cx="2152650" cy="19055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03FF1F-A963-417C-8009-F324D79688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9095" y="3685533"/>
            <a:ext cx="2152651" cy="19055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00FBAFA-8326-45DC-B228-9A4EE5245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1745" y="3685533"/>
            <a:ext cx="2178092" cy="189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1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#</a:t>
            </a:r>
            <a:endParaRPr/>
          </a:p>
        </p:txBody>
      </p:sp>
      <p:sp>
        <p:nvSpPr>
          <p:cNvPr id="359" name="Google Shape;359;p4"/>
          <p:cNvSpPr/>
          <p:nvPr/>
        </p:nvSpPr>
        <p:spPr>
          <a:xfrm>
            <a:off x="588022" y="2503287"/>
            <a:ext cx="8138956" cy="49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b="1" dirty="0">
                <a:solidFill>
                  <a:srgbClr val="44546A"/>
                </a:solidFill>
                <a:latin typeface="Arial"/>
                <a:ea typeface="Arial"/>
                <a:cs typeface="Arial"/>
                <a:sym typeface="Arial"/>
              </a:rPr>
              <a:t>Implications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sz="3600" b="1" dirty="0">
              <a:solidFill>
                <a:srgbClr val="44546A"/>
              </a:solidFill>
              <a:ea typeface="Calibri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2800" b="1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Data can be classified into 14 different types of crop diseases. </a:t>
            </a:r>
          </a:p>
          <a:p>
            <a:endParaRPr lang="de-DE" sz="2800" dirty="0">
              <a:solidFill>
                <a:srgbClr val="44546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2800" b="1" dirty="0">
                <a:solidFill>
                  <a:schemeClr val="bg2"/>
                </a:solidFill>
                <a:latin typeface="Calibri"/>
                <a:ea typeface="Calibri"/>
                <a:cs typeface="Calibri"/>
                <a:sym typeface="Calibri"/>
              </a:rPr>
              <a:t>Convolutional Neural networks can be used to train a model that can detect crop diseases.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endParaRPr sz="2800" b="1" dirty="0">
              <a:solidFill>
                <a:schemeClr val="bg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"/>
          <p:cNvSpPr/>
          <p:nvPr/>
        </p:nvSpPr>
        <p:spPr>
          <a:xfrm>
            <a:off x="594702" y="1091725"/>
            <a:ext cx="8138956" cy="49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lt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"/>
          <p:cNvSpPr txBox="1"/>
          <p:nvPr/>
        </p:nvSpPr>
        <p:spPr>
          <a:xfrm>
            <a:off x="223669" y="1584614"/>
            <a:ext cx="8098971" cy="126180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4000" tIns="45700" rIns="252000" bIns="4570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chemeClr val="lt1"/>
                </a:solidFill>
                <a:latin typeface="+mj-lt"/>
              </a:rPr>
              <a:t>To develop automatic crop disease detection system based on machine leaning.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endParaRPr sz="2400" b="1" dirty="0">
              <a:solidFill>
                <a:schemeClr val="lt1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"/>
          <p:cNvSpPr txBox="1"/>
          <p:nvPr/>
        </p:nvSpPr>
        <p:spPr>
          <a:xfrm>
            <a:off x="183684" y="2991260"/>
            <a:ext cx="8098971" cy="156964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4000" tIns="45700" rIns="252000" bIns="45700" anchor="ctr" anchorCtr="0">
            <a:noAutofit/>
          </a:bodyPr>
          <a:lstStyle/>
          <a:p>
            <a:pPr marL="457200" indent="-457200"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chemeClr val="lt1"/>
                </a:solidFill>
                <a:latin typeface="+mj-lt"/>
              </a:rPr>
              <a:t>To eradicate guessing aproach in classifying diseases commonly praticed by farmers.</a:t>
            </a:r>
            <a:endParaRPr sz="2400" b="1" dirty="0" err="1">
              <a:solidFill>
                <a:schemeClr val="lt1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2"/>
          <p:cNvSpPr txBox="1"/>
          <p:nvPr/>
        </p:nvSpPr>
        <p:spPr>
          <a:xfrm>
            <a:off x="183684" y="4773430"/>
            <a:ext cx="8098971" cy="127620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4000" tIns="45700" rIns="252000" bIns="45700" anchor="ctr" anchorCtr="0">
            <a:noAutofit/>
          </a:bodyPr>
          <a:lstStyle/>
          <a:p>
            <a:pPr marL="457200" indent="-457200"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chemeClr val="lt1"/>
                </a:solidFill>
                <a:latin typeface="+mj-lt"/>
              </a:rPr>
              <a:t>To provide advice on procedures  for curtailing the problems .</a:t>
            </a:r>
            <a:endParaRPr sz="2400" b="1" dirty="0">
              <a:solidFill>
                <a:schemeClr val="lt1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5" name="Google Shape;351;p3">
            <a:extLst>
              <a:ext uri="{FF2B5EF4-FFF2-40B4-BE49-F238E27FC236}">
                <a16:creationId xmlns:a16="http://schemas.microsoft.com/office/drawing/2014/main" id="{41BE4F72-B2A3-4147-8E1D-F4B497279DBE}"/>
              </a:ext>
            </a:extLst>
          </p:cNvPr>
          <p:cNvSpPr/>
          <p:nvPr/>
        </p:nvSpPr>
        <p:spPr>
          <a:xfrm>
            <a:off x="183684" y="808363"/>
            <a:ext cx="8138956" cy="49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b="1" dirty="0">
                <a:solidFill>
                  <a:srgbClr val="44546A"/>
                </a:solidFill>
                <a:latin typeface="+mj-lt"/>
              </a:rPr>
              <a:t>Aims &amp; Objectives</a:t>
            </a:r>
            <a:endParaRPr sz="2800" dirty="0">
              <a:solidFill>
                <a:schemeClr val="lt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2931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"/>
          <p:cNvSpPr/>
          <p:nvPr/>
        </p:nvSpPr>
        <p:spPr>
          <a:xfrm>
            <a:off x="594702" y="1091725"/>
            <a:ext cx="8138956" cy="49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lt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351;p3">
            <a:extLst>
              <a:ext uri="{FF2B5EF4-FFF2-40B4-BE49-F238E27FC236}">
                <a16:creationId xmlns:a16="http://schemas.microsoft.com/office/drawing/2014/main" id="{41BE4F72-B2A3-4147-8E1D-F4B497279DBE}"/>
              </a:ext>
            </a:extLst>
          </p:cNvPr>
          <p:cNvSpPr/>
          <p:nvPr/>
        </p:nvSpPr>
        <p:spPr>
          <a:xfrm>
            <a:off x="368619" y="331344"/>
            <a:ext cx="8138956" cy="49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b="1" dirty="0">
                <a:solidFill>
                  <a:srgbClr val="44546A"/>
                </a:solidFill>
                <a:latin typeface="+mj-lt"/>
              </a:rPr>
              <a:t>Process Flow</a:t>
            </a:r>
            <a:endParaRPr sz="2800" dirty="0">
              <a:solidFill>
                <a:schemeClr val="lt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8830EB6E-9FA5-4563-A6C3-F1D5BA5CC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496" y="1405946"/>
            <a:ext cx="5531882" cy="473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03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F6B1-342E-4C8D-8107-321499D43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04827"/>
          </a:xfrm>
        </p:spPr>
        <p:txBody>
          <a:bodyPr>
            <a:normAutofit/>
          </a:bodyPr>
          <a:lstStyle/>
          <a:p>
            <a:r>
              <a:rPr lang="de-DE" sz="3600" b="1" dirty="0">
                <a:solidFill>
                  <a:srgbClr val="44546A"/>
                </a:solidFill>
                <a:latin typeface="Arial"/>
                <a:cs typeface="Arial"/>
              </a:rPr>
              <a:t>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63E156-7D3C-431B-9652-55E0946D33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#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C27A24-7CDC-4665-88AB-A762E5F64D07}"/>
              </a:ext>
            </a:extLst>
          </p:cNvPr>
          <p:cNvSpPr txBox="1"/>
          <p:nvPr/>
        </p:nvSpPr>
        <p:spPr>
          <a:xfrm>
            <a:off x="311345" y="1279038"/>
            <a:ext cx="8649775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sz="2800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2"/>
                </a:solidFill>
              </a:rPr>
              <a:t>Data was trained and tested using Azure Cognitive Services(Custom Vision).</a:t>
            </a:r>
          </a:p>
          <a:p>
            <a:pPr algn="l"/>
            <a:endParaRPr lang="en-US" sz="2800" b="1" dirty="0">
              <a:solidFill>
                <a:schemeClr val="bg2"/>
              </a:solidFill>
            </a:endParaRPr>
          </a:p>
          <a:p>
            <a:pPr algn="l"/>
            <a:endParaRPr lang="en-US" sz="2800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schemeClr val="bg2"/>
                </a:solidFill>
              </a:rPr>
              <a:t>Model was exported as </a:t>
            </a:r>
            <a:r>
              <a:rPr lang="en-US" sz="2800" b="1" dirty="0" err="1">
                <a:solidFill>
                  <a:schemeClr val="bg2"/>
                </a:solidFill>
              </a:rPr>
              <a:t>Tensorflow</a:t>
            </a:r>
            <a:r>
              <a:rPr lang="en-US" sz="2800" b="1" dirty="0">
                <a:solidFill>
                  <a:schemeClr val="bg2"/>
                </a:solidFill>
              </a:rPr>
              <a:t> and loaded into </a:t>
            </a:r>
            <a:r>
              <a:rPr lang="en-US" sz="2800" b="1" dirty="0" err="1">
                <a:solidFill>
                  <a:schemeClr val="bg2"/>
                </a:solidFill>
              </a:rPr>
              <a:t>Jupyter</a:t>
            </a:r>
            <a:r>
              <a:rPr lang="en-US" sz="2800" b="1" dirty="0">
                <a:solidFill>
                  <a:schemeClr val="bg2"/>
                </a:solidFill>
              </a:rPr>
              <a:t> Notebook to develop the app.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800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39074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F6B1-342E-4C8D-8107-321499D43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962" y="164366"/>
            <a:ext cx="7886700" cy="904827"/>
          </a:xfrm>
        </p:spPr>
        <p:txBody>
          <a:bodyPr>
            <a:noAutofit/>
          </a:bodyPr>
          <a:lstStyle/>
          <a:p>
            <a:r>
              <a:rPr lang="de-DE" sz="3600" b="1" dirty="0">
                <a:solidFill>
                  <a:srgbClr val="44546A"/>
                </a:solidFill>
                <a:latin typeface="Arial"/>
                <a:cs typeface="Arial"/>
              </a:rPr>
              <a:t>Azure Cognitive Services (Custom Vison)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63E156-7D3C-431B-9652-55E0946D33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#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C27A24-7CDC-4665-88AB-A762E5F64D07}"/>
              </a:ext>
            </a:extLst>
          </p:cNvPr>
          <p:cNvSpPr txBox="1"/>
          <p:nvPr/>
        </p:nvSpPr>
        <p:spPr>
          <a:xfrm>
            <a:off x="311345" y="1279038"/>
            <a:ext cx="8649775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sz="2800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800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67F66A-C195-46BD-9EAB-D7D93BE07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1304042"/>
            <a:ext cx="8764272" cy="473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51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#</a:t>
            </a:r>
            <a:endParaRPr/>
          </a:p>
        </p:txBody>
      </p:sp>
      <p:sp>
        <p:nvSpPr>
          <p:cNvPr id="351" name="Google Shape;351;p3"/>
          <p:cNvSpPr/>
          <p:nvPr/>
        </p:nvSpPr>
        <p:spPr>
          <a:xfrm>
            <a:off x="594702" y="339047"/>
            <a:ext cx="8138956" cy="124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b="1" dirty="0">
                <a:solidFill>
                  <a:srgbClr val="44546A"/>
                </a:solidFill>
                <a:latin typeface="+mj-lt"/>
                <a:ea typeface="Arial"/>
                <a:cs typeface="Arial"/>
                <a:sym typeface="Arial"/>
              </a:rPr>
              <a:t>Model evaluation &amp; performance Metrics</a:t>
            </a:r>
            <a:endParaRPr sz="2800" dirty="0">
              <a:solidFill>
                <a:schemeClr val="lt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73B5A3-220E-4EAE-A32F-EB05FF5D7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94" y="1647825"/>
            <a:ext cx="9061806" cy="460913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58019B43179A42BF39B27392F15FD9" ma:contentTypeVersion="8" ma:contentTypeDescription="Create a new document." ma:contentTypeScope="" ma:versionID="dada8b9ec3702fe4ed52fa6db87f970a">
  <xsd:schema xmlns:xsd="http://www.w3.org/2001/XMLSchema" xmlns:xs="http://www.w3.org/2001/XMLSchema" xmlns:p="http://schemas.microsoft.com/office/2006/metadata/properties" xmlns:ns2="19ee1cd6-08e6-46c1-9f57-17f7ef9159b1" targetNamespace="http://schemas.microsoft.com/office/2006/metadata/properties" ma:root="true" ma:fieldsID="126aa24104756bad4e3b729d5f066c66" ns2:_="">
    <xsd:import namespace="19ee1cd6-08e6-46c1-9f57-17f7ef9159b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ee1cd6-08e6-46c1-9f57-17f7ef9159b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D8D997-DA85-456D-BD8A-EFE2186FB6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ee1cd6-08e6-46c1-9f57-17f7ef9159b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C8ECD4-DDA9-4BD3-A3C7-E15017BF14A0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19ee1cd6-08e6-46c1-9f57-17f7ef9159b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F8A72BB-3429-441C-8080-236C07437E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1169</TotalTime>
  <Words>256</Words>
  <Application>Microsoft Office PowerPoint</Application>
  <PresentationFormat>On-screen Show (4:3)</PresentationFormat>
  <Paragraphs>57</Paragraphs>
  <Slides>11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Office Theme</vt:lpstr>
      <vt:lpstr>Data Science HACKATHON </vt:lpstr>
      <vt:lpstr>PowerPoint Presentation</vt:lpstr>
      <vt:lpstr>Data Findings </vt:lpstr>
      <vt:lpstr>PowerPoint Presentation</vt:lpstr>
      <vt:lpstr>PowerPoint Presentation</vt:lpstr>
      <vt:lpstr>PowerPoint Presentation</vt:lpstr>
      <vt:lpstr>Methods</vt:lpstr>
      <vt:lpstr>Azure Cognitive Services (Custom Vison)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HACKATHON </dc:title>
  <dc:creator>Fairpointers Silver2</dc:creator>
  <cp:lastModifiedBy>Millicent Agyir</cp:lastModifiedBy>
  <cp:revision>70</cp:revision>
  <dcterms:created xsi:type="dcterms:W3CDTF">4035-06-07T01:01:48Z</dcterms:created>
  <dcterms:modified xsi:type="dcterms:W3CDTF">2020-09-11T12:54:04Z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0x010100AB58019B43179A42BF39B27392F15FD9</vt:lpwstr>
  </property>
</Properties>
</file>